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374" r:id="rId3"/>
    <p:sldId id="376" r:id="rId4"/>
    <p:sldId id="375" r:id="rId5"/>
    <p:sldId id="38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55" autoAdjust="0"/>
    <p:restoredTop sz="94639" autoAdjust="0"/>
  </p:normalViewPr>
  <p:slideViewPr>
    <p:cSldViewPr snapToGrid="0">
      <p:cViewPr varScale="1">
        <p:scale>
          <a:sx n="62" d="100"/>
          <a:sy n="62" d="100"/>
        </p:scale>
        <p:origin x="802" y="53"/>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2C2FCA-E26F-4C25-894A-096193F4C2A6}" type="datetimeFigureOut">
              <a:rPr lang="en-GB" smtClean="0"/>
              <a:t>13/06/2022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C8498-FE27-47D7-AACC-691C36EA5FC0}" type="slidenum">
              <a:rPr lang="en-GB" smtClean="0"/>
              <a:t>‹#›</a:t>
            </a:fld>
            <a:endParaRPr lang="en-GB"/>
          </a:p>
        </p:txBody>
      </p:sp>
    </p:spTree>
    <p:extLst>
      <p:ext uri="{BB962C8B-B14F-4D97-AF65-F5344CB8AC3E}">
        <p14:creationId xmlns:p14="http://schemas.microsoft.com/office/powerpoint/2010/main" val="86537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A982C3-5BA6-439E-A753-FFF844875535}" type="slidenum">
              <a:rPr lang="en-GB" smtClean="0"/>
              <a:t>1</a:t>
            </a:fld>
            <a:endParaRPr lang="en-GB"/>
          </a:p>
        </p:txBody>
      </p:sp>
    </p:spTree>
    <p:extLst>
      <p:ext uri="{BB962C8B-B14F-4D97-AF65-F5344CB8AC3E}">
        <p14:creationId xmlns:p14="http://schemas.microsoft.com/office/powerpoint/2010/main" val="337131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066BD-4072-4204-9DD7-91F3680E11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E02B97C-41F2-47FB-8EF4-A2EAA9C491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73D7DB-CDA2-4CB0-8D67-3092B3D76CFA}"/>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5" name="Footer Placeholder 4">
            <a:extLst>
              <a:ext uri="{FF2B5EF4-FFF2-40B4-BE49-F238E27FC236}">
                <a16:creationId xmlns:a16="http://schemas.microsoft.com/office/drawing/2014/main" id="{5032BAD2-BBF9-4ECD-B5AA-75BA0BE5A1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105D72-4D57-4E8D-AB62-E36DACE9051A}"/>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3428604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0617-B141-4A6A-8BE6-4BF2F56CDD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CA35FE-F596-46AF-BDF8-50EE8650BF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E7DBCB-05F8-437A-B626-D2AAE5A5B0F9}"/>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5" name="Footer Placeholder 4">
            <a:extLst>
              <a:ext uri="{FF2B5EF4-FFF2-40B4-BE49-F238E27FC236}">
                <a16:creationId xmlns:a16="http://schemas.microsoft.com/office/drawing/2014/main" id="{BF299E9A-5A24-4601-AE0E-4957CF3EB8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FF2967-0E5A-44DA-997B-8B69620BDE59}"/>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607175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CA2429-D7D5-4B1A-9319-638DC3FDF7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8823A3-4F2B-477B-B269-A26D5A61DE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BFE449-084B-4C09-85EF-157B1D830DF6}"/>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5" name="Footer Placeholder 4">
            <a:extLst>
              <a:ext uri="{FF2B5EF4-FFF2-40B4-BE49-F238E27FC236}">
                <a16:creationId xmlns:a16="http://schemas.microsoft.com/office/drawing/2014/main" id="{0AE82864-F2B3-47CA-9D71-FD42352727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BFB11B-60BF-4386-9E92-B8C6F297222D}"/>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408177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B807F-45C7-4D50-BCBA-541BBCFE2B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EDE7DB-1ED9-43FB-AA9F-BE8E9454A4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E0E736-C14D-4534-B1C2-4B95C7463F12}"/>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5" name="Footer Placeholder 4">
            <a:extLst>
              <a:ext uri="{FF2B5EF4-FFF2-40B4-BE49-F238E27FC236}">
                <a16:creationId xmlns:a16="http://schemas.microsoft.com/office/drawing/2014/main" id="{A753D375-BCDE-468C-BDA7-5F60673518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8C0EDE-BDFA-4C10-8E6C-A89B2615FAB3}"/>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13373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4BE71-29B2-4321-89D6-252DC4C0BE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5E7E9CC-3E2C-462B-B4D1-52834A7CF7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E4DDB4-0815-49C1-8CC9-B97434445F06}"/>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5" name="Footer Placeholder 4">
            <a:extLst>
              <a:ext uri="{FF2B5EF4-FFF2-40B4-BE49-F238E27FC236}">
                <a16:creationId xmlns:a16="http://schemas.microsoft.com/office/drawing/2014/main" id="{F02C8310-92E6-4941-AC6E-A9694BB3C4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D0DB61-C29B-48D5-B13B-49DDC57E2607}"/>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905714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AC6A-F3A6-4C96-AED6-7EDF7AF29B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E6058D-B688-4C2C-9428-74A3A8E08A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6A6CE2-EACF-4F9E-AC20-EEBF7A2A5E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461DE8-CF5C-493B-9975-372C454763E2}"/>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6" name="Footer Placeholder 5">
            <a:extLst>
              <a:ext uri="{FF2B5EF4-FFF2-40B4-BE49-F238E27FC236}">
                <a16:creationId xmlns:a16="http://schemas.microsoft.com/office/drawing/2014/main" id="{408B6152-39B1-40E1-81CC-2BBE05342F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887A0E-A342-46B5-9043-9D93ED2FBC12}"/>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334933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6FFC-2473-4A1D-AA20-C78CE569DA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DC7F40-F987-44D3-98C3-834274E6D9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95362E-B769-465C-B378-5336F2DA30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AB156A-3D78-4547-96A8-C847294F01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2E3576-C55A-4C9B-859D-D2DEA5D869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62B5D8D-5335-46DB-99A0-5D4CC4C9D470}"/>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8" name="Footer Placeholder 7">
            <a:extLst>
              <a:ext uri="{FF2B5EF4-FFF2-40B4-BE49-F238E27FC236}">
                <a16:creationId xmlns:a16="http://schemas.microsoft.com/office/drawing/2014/main" id="{F3F06C27-80B5-44AF-9EE2-DC6F33CC3A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79F28F2-1A7D-48D2-9EBD-4F1573F07331}"/>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42303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F8260-7E30-46CD-B3B6-1F6E573453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6E7996-7B4E-4510-874F-6F8391603D5E}"/>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4" name="Footer Placeholder 3">
            <a:extLst>
              <a:ext uri="{FF2B5EF4-FFF2-40B4-BE49-F238E27FC236}">
                <a16:creationId xmlns:a16="http://schemas.microsoft.com/office/drawing/2014/main" id="{474C8B44-6079-461B-9FA5-FEC08AA311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3ED72C-7C55-485A-879B-C0EF8CF37AB2}"/>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147153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0AD6DC-952A-4F7E-A00F-59CC2F146ADD}"/>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3" name="Footer Placeholder 2">
            <a:extLst>
              <a:ext uri="{FF2B5EF4-FFF2-40B4-BE49-F238E27FC236}">
                <a16:creationId xmlns:a16="http://schemas.microsoft.com/office/drawing/2014/main" id="{C6112242-2F56-464E-9089-3242D44D152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72DD91-6F7E-42D1-A779-D4A084DB91D4}"/>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1569249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A978-59D7-4EF4-A296-C04CBCD260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6732DB-4E08-4AE0-AF03-D4578EF38F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B8C7B5B-4C54-41C5-BF42-020E0D44D7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6BCE10-3537-4C97-91D6-B42C7807A94C}"/>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6" name="Footer Placeholder 5">
            <a:extLst>
              <a:ext uri="{FF2B5EF4-FFF2-40B4-BE49-F238E27FC236}">
                <a16:creationId xmlns:a16="http://schemas.microsoft.com/office/drawing/2014/main" id="{0883C07A-53E4-4BAF-AF88-88D2AF303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9FF00F-CE7F-48FF-8B63-FE012A59EBC4}"/>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269758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BDFC9-5DBA-4374-B268-1944E2079E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E73BC6-B19A-45A5-887C-F5FD03388C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993C9BD-3293-4495-A6CC-18C1622D6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B33627-DAEF-465F-92BF-BBB62C4F2DBD}"/>
              </a:ext>
            </a:extLst>
          </p:cNvPr>
          <p:cNvSpPr>
            <a:spLocks noGrp="1"/>
          </p:cNvSpPr>
          <p:nvPr>
            <p:ph type="dt" sz="half" idx="10"/>
          </p:nvPr>
        </p:nvSpPr>
        <p:spPr/>
        <p:txBody>
          <a:bodyPr/>
          <a:lstStyle/>
          <a:p>
            <a:fld id="{7228BE74-8ED2-41D6-A1D6-2281D0399462}" type="datetimeFigureOut">
              <a:rPr lang="en-GB" smtClean="0"/>
              <a:t>13/06/2022</a:t>
            </a:fld>
            <a:endParaRPr lang="en-GB"/>
          </a:p>
        </p:txBody>
      </p:sp>
      <p:sp>
        <p:nvSpPr>
          <p:cNvPr id="6" name="Footer Placeholder 5">
            <a:extLst>
              <a:ext uri="{FF2B5EF4-FFF2-40B4-BE49-F238E27FC236}">
                <a16:creationId xmlns:a16="http://schemas.microsoft.com/office/drawing/2014/main" id="{484842F6-DA59-4413-AAAC-21E27388E6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0E69CE-6915-4E99-B978-30D3CBCFC3FA}"/>
              </a:ext>
            </a:extLst>
          </p:cNvPr>
          <p:cNvSpPr>
            <a:spLocks noGrp="1"/>
          </p:cNvSpPr>
          <p:nvPr>
            <p:ph type="sldNum" sz="quarter" idx="12"/>
          </p:nvPr>
        </p:nvSpPr>
        <p:spPr/>
        <p:txBody>
          <a:bodyPr/>
          <a:lstStyle/>
          <a:p>
            <a:fld id="{75CC8C08-C2E7-4421-A5BB-60C5BBD136A2}" type="slidenum">
              <a:rPr lang="en-GB" smtClean="0"/>
              <a:t>‹#›</a:t>
            </a:fld>
            <a:endParaRPr lang="en-GB"/>
          </a:p>
        </p:txBody>
      </p:sp>
    </p:spTree>
    <p:extLst>
      <p:ext uri="{BB962C8B-B14F-4D97-AF65-F5344CB8AC3E}">
        <p14:creationId xmlns:p14="http://schemas.microsoft.com/office/powerpoint/2010/main" val="124333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DF9229-7F4C-4C1C-99A0-487FCFE754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F3072A-9114-42AB-A782-90F116AC63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80898E-12B1-4A84-BD3B-45846D4312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8BE74-8ED2-41D6-A1D6-2281D0399462}" type="datetimeFigureOut">
              <a:rPr lang="en-GB" smtClean="0"/>
              <a:t>13/06/2022</a:t>
            </a:fld>
            <a:endParaRPr lang="en-GB"/>
          </a:p>
        </p:txBody>
      </p:sp>
      <p:sp>
        <p:nvSpPr>
          <p:cNvPr id="5" name="Footer Placeholder 4">
            <a:extLst>
              <a:ext uri="{FF2B5EF4-FFF2-40B4-BE49-F238E27FC236}">
                <a16:creationId xmlns:a16="http://schemas.microsoft.com/office/drawing/2014/main" id="{A1D83B41-F8FD-44AF-A050-42400DAF69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02DC991-01E5-4678-8124-08D79D9E15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C8C08-C2E7-4421-A5BB-60C5BBD136A2}" type="slidenum">
              <a:rPr lang="en-GB" smtClean="0"/>
              <a:t>‹#›</a:t>
            </a:fld>
            <a:endParaRPr lang="en-GB"/>
          </a:p>
        </p:txBody>
      </p:sp>
    </p:spTree>
    <p:extLst>
      <p:ext uri="{BB962C8B-B14F-4D97-AF65-F5344CB8AC3E}">
        <p14:creationId xmlns:p14="http://schemas.microsoft.com/office/powerpoint/2010/main" val="1200385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p:spPr>
        <p:txBody>
          <a:bodyPr>
            <a:normAutofit/>
          </a:bodyPr>
          <a:lstStyle/>
          <a:p>
            <a:r>
              <a:rPr lang="en-GB" sz="4400" b="1" dirty="0">
                <a:latin typeface="+mn-lt"/>
              </a:rPr>
              <a:t>Learning from a Complaint</a:t>
            </a:r>
          </a:p>
        </p:txBody>
      </p:sp>
      <p:sp>
        <p:nvSpPr>
          <p:cNvPr id="5" name="Subtitle 4">
            <a:extLst>
              <a:ext uri="{FF2B5EF4-FFF2-40B4-BE49-F238E27FC236}">
                <a16:creationId xmlns:a16="http://schemas.microsoft.com/office/drawing/2014/main" id="{EF0C3D9F-E360-3F08-BBBD-6A89D3A137FF}"/>
              </a:ext>
            </a:extLst>
          </p:cNvPr>
          <p:cNvSpPr>
            <a:spLocks noGrp="1"/>
          </p:cNvSpPr>
          <p:nvPr>
            <p:ph type="subTitle" idx="1"/>
          </p:nvPr>
        </p:nvSpPr>
        <p:spPr>
          <a:xfrm>
            <a:off x="1524000" y="3602037"/>
            <a:ext cx="9144000" cy="2387600"/>
          </a:xfrm>
        </p:spPr>
        <p:txBody>
          <a:bodyPr/>
          <a:lstStyle/>
          <a:p>
            <a:r>
              <a:rPr lang="en-GB" sz="2400" b="1" dirty="0"/>
              <a:t>JCCP </a:t>
            </a:r>
            <a:r>
              <a:rPr lang="en-GB" sz="2400" dirty="0"/>
              <a:t>mission  is  Patient safety.  </a:t>
            </a:r>
          </a:p>
          <a:p>
            <a:r>
              <a:rPr lang="en-GB" sz="2400" dirty="0"/>
              <a:t>Gathers evidence of actual risks to real patients. </a:t>
            </a:r>
          </a:p>
          <a:p>
            <a:r>
              <a:rPr lang="en-GB" sz="2400" dirty="0"/>
              <a:t>Here is a recent example. </a:t>
            </a:r>
          </a:p>
          <a:p>
            <a:endParaRPr lang="en-GB" dirty="0"/>
          </a:p>
        </p:txBody>
      </p:sp>
      <p:sp>
        <p:nvSpPr>
          <p:cNvPr id="3" name="Rectangle 2"/>
          <p:cNvSpPr/>
          <p:nvPr/>
        </p:nvSpPr>
        <p:spPr>
          <a:xfrm>
            <a:off x="2662205" y="4497220"/>
            <a:ext cx="6096000" cy="1384995"/>
          </a:xfrm>
          <a:prstGeom prst="rect">
            <a:avLst/>
          </a:prstGeom>
        </p:spPr>
        <p:txBody>
          <a:bodyPr>
            <a:spAutoFit/>
          </a:bodyPr>
          <a:lstStyle/>
          <a:p>
            <a:pPr algn="ctr"/>
            <a:endParaRPr lang="en-GB" sz="2800" dirty="0"/>
          </a:p>
          <a:p>
            <a:pPr algn="ctr"/>
            <a:r>
              <a:rPr lang="en-GB" sz="2800" dirty="0"/>
              <a:t>Sally Taber, Trustee JCCP</a:t>
            </a:r>
          </a:p>
          <a:p>
            <a:pPr algn="ctr"/>
            <a:r>
              <a:rPr lang="en-GB" sz="2800" dirty="0"/>
              <a:t>(</a:t>
            </a:r>
            <a:r>
              <a:rPr lang="en-GB" sz="2400" dirty="0"/>
              <a:t>sally.taber@jccp.org.uk</a:t>
            </a:r>
            <a:r>
              <a:rPr lang="en-GB" sz="2800" dirty="0"/>
              <a:t>) </a:t>
            </a:r>
          </a:p>
        </p:txBody>
      </p:sp>
      <p:sp>
        <p:nvSpPr>
          <p:cNvPr id="4" name="Rectangle 3"/>
          <p:cNvSpPr/>
          <p:nvPr/>
        </p:nvSpPr>
        <p:spPr>
          <a:xfrm>
            <a:off x="437797" y="249382"/>
            <a:ext cx="11554698" cy="1476738"/>
          </a:xfrm>
          <a:prstGeom prst="rect">
            <a:avLst/>
          </a:prstGeom>
          <a:solidFill>
            <a:srgbClr val="C907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a:stretch>
            <a:fillRect/>
          </a:stretch>
        </p:blipFill>
        <p:spPr>
          <a:xfrm>
            <a:off x="4562559" y="170945"/>
            <a:ext cx="3305175" cy="1638300"/>
          </a:xfrm>
          <a:prstGeom prst="rect">
            <a:avLst/>
          </a:prstGeom>
        </p:spPr>
      </p:pic>
    </p:spTree>
    <p:extLst>
      <p:ext uri="{BB962C8B-B14F-4D97-AF65-F5344CB8AC3E}">
        <p14:creationId xmlns:p14="http://schemas.microsoft.com/office/powerpoint/2010/main" val="25611125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8A3D5-73B9-41CE-97A7-42159B7D77B5}"/>
              </a:ext>
            </a:extLst>
          </p:cNvPr>
          <p:cNvSpPr>
            <a:spLocks noGrp="1"/>
          </p:cNvSpPr>
          <p:nvPr>
            <p:ph type="title"/>
          </p:nvPr>
        </p:nvSpPr>
        <p:spPr/>
        <p:txBody>
          <a:bodyPr>
            <a:normAutofit/>
          </a:bodyPr>
          <a:lstStyle/>
          <a:p>
            <a:r>
              <a:rPr lang="en-GB" b="1" dirty="0"/>
              <a:t>A very concerning Complaint</a:t>
            </a:r>
          </a:p>
        </p:txBody>
      </p:sp>
      <p:sp>
        <p:nvSpPr>
          <p:cNvPr id="3" name="Content Placeholder 2">
            <a:extLst>
              <a:ext uri="{FF2B5EF4-FFF2-40B4-BE49-F238E27FC236}">
                <a16:creationId xmlns:a16="http://schemas.microsoft.com/office/drawing/2014/main" id="{E35700A4-729C-4D08-8653-537B623FD077}"/>
              </a:ext>
            </a:extLst>
          </p:cNvPr>
          <p:cNvSpPr>
            <a:spLocks noGrp="1"/>
          </p:cNvSpPr>
          <p:nvPr>
            <p:ph idx="1"/>
          </p:nvPr>
        </p:nvSpPr>
        <p:spPr>
          <a:xfrm>
            <a:off x="838200" y="1825625"/>
            <a:ext cx="10515600" cy="5345884"/>
          </a:xfrm>
        </p:spPr>
        <p:txBody>
          <a:bodyPr>
            <a:noAutofit/>
          </a:bodyPr>
          <a:lstStyle/>
          <a:p>
            <a:r>
              <a:rPr lang="en-GB" sz="2200" b="1" i="1" dirty="0"/>
              <a:t>Concern was expressed to the JCCP by a Consultant Microbiologist at the Royal Free NHS Trust.  Patient came through their TB Service with an infection acquired through an aesthetic procedure. The infectious agent was Mycobacterium </a:t>
            </a:r>
            <a:r>
              <a:rPr lang="en-GB" sz="2200" b="1" i="1" dirty="0" err="1"/>
              <a:t>abscessus</a:t>
            </a:r>
            <a:r>
              <a:rPr lang="en-GB" sz="2200" b="1" i="1" dirty="0"/>
              <a:t> an invasive organism with multi drug resistance often requiring multiple antibiotics for many months – </a:t>
            </a:r>
            <a:r>
              <a:rPr lang="en-GB" sz="2200" dirty="0"/>
              <a:t>A similar infection had been seen in a patient returning from Brazil with infected buttock implants.</a:t>
            </a:r>
          </a:p>
          <a:p>
            <a:pPr lvl="1"/>
            <a:r>
              <a:rPr lang="en-GB" sz="2200" b="1" i="1" dirty="0">
                <a:solidFill>
                  <a:srgbClr val="FF0000"/>
                </a:solidFill>
              </a:rPr>
              <a:t>Such cross-infection is a marker of poor practice in aseptic technique that should not happen to properly trained practitioners using properly supplied materials.</a:t>
            </a:r>
            <a:endParaRPr lang="en-GB" sz="2200" b="1" i="1" dirty="0"/>
          </a:p>
          <a:p>
            <a:r>
              <a:rPr lang="en-GB" sz="2200" b="1" dirty="0"/>
              <a:t>The Consultant was concerned at the waste of NHS time and money.  </a:t>
            </a:r>
            <a:r>
              <a:rPr lang="en-GB" sz="2200" i="1" dirty="0"/>
              <a:t>Also, sought to  ensure that non-medical professionals cannot legally provide these kinds of procedures because of imperative regulation of practices and substances. Also concerned that other patients may be infected in the future if this is not done.</a:t>
            </a:r>
          </a:p>
        </p:txBody>
      </p:sp>
    </p:spTree>
    <p:extLst>
      <p:ext uri="{BB962C8B-B14F-4D97-AF65-F5344CB8AC3E}">
        <p14:creationId xmlns:p14="http://schemas.microsoft.com/office/powerpoint/2010/main" val="31924092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19236-9F57-426B-9320-7F72D6514235}"/>
              </a:ext>
            </a:extLst>
          </p:cNvPr>
          <p:cNvSpPr>
            <a:spLocks noGrp="1"/>
          </p:cNvSpPr>
          <p:nvPr>
            <p:ph type="title"/>
          </p:nvPr>
        </p:nvSpPr>
        <p:spPr/>
        <p:txBody>
          <a:bodyPr/>
          <a:lstStyle/>
          <a:p>
            <a:r>
              <a:rPr lang="en-GB" dirty="0"/>
              <a:t>How did this patient get this infection?</a:t>
            </a:r>
          </a:p>
        </p:txBody>
      </p:sp>
      <p:sp>
        <p:nvSpPr>
          <p:cNvPr id="4" name="Content Placeholder 3">
            <a:extLst>
              <a:ext uri="{FF2B5EF4-FFF2-40B4-BE49-F238E27FC236}">
                <a16:creationId xmlns:a16="http://schemas.microsoft.com/office/drawing/2014/main" id="{FE1DB870-2B2B-FE5B-1A14-B3A923ED5627}"/>
              </a:ext>
            </a:extLst>
          </p:cNvPr>
          <p:cNvSpPr>
            <a:spLocks noGrp="1"/>
          </p:cNvSpPr>
          <p:nvPr>
            <p:ph idx="1"/>
          </p:nvPr>
        </p:nvSpPr>
        <p:spPr/>
        <p:txBody>
          <a:bodyPr>
            <a:normAutofit fontScale="92500" lnSpcReduction="20000"/>
          </a:bodyPr>
          <a:lstStyle/>
          <a:p>
            <a:r>
              <a:rPr lang="en-GB" dirty="0"/>
              <a:t>The treatment was performed in a non-clinical home environment by a Beauty Therapist who had done a </a:t>
            </a:r>
            <a:r>
              <a:rPr lang="en-GB" b="1" dirty="0"/>
              <a:t>one day training course </a:t>
            </a:r>
            <a:r>
              <a:rPr lang="en-GB" dirty="0"/>
              <a:t>to administer Botox and Dermal Fillers at the Centre for Medical Sciences &amp; Research (CMSR) in London. (which has not sought to meet JCCP Standards for training providers)</a:t>
            </a:r>
          </a:p>
          <a:p>
            <a:r>
              <a:rPr lang="en-GB" dirty="0"/>
              <a:t>The products were obtained from Fox Clinic Wholesale.  Their origin is obscure </a:t>
            </a:r>
          </a:p>
          <a:p>
            <a:r>
              <a:rPr lang="en-GB" dirty="0"/>
              <a:t>CMSR arranged a Prescriber of the prescription-only drug  - a doctor on the GMC Register. CSMR failed to inform the practitioner of the GMC rule that the prescriber must do a Face to Face interview with the patient before issuing a prescription. An interview did not take place.</a:t>
            </a:r>
          </a:p>
          <a:p>
            <a:r>
              <a:rPr lang="en-GB" dirty="0"/>
              <a:t>The Beauty Therapist has confirmed that </a:t>
            </a:r>
            <a:r>
              <a:rPr lang="en-GB" u="sng" dirty="0"/>
              <a:t>her</a:t>
            </a:r>
            <a:r>
              <a:rPr lang="en-GB" dirty="0"/>
              <a:t> name was on the prescription not the prescriber, which is illegal because she is not qualified to prescribe.</a:t>
            </a:r>
          </a:p>
        </p:txBody>
      </p:sp>
    </p:spTree>
    <p:extLst>
      <p:ext uri="{BB962C8B-B14F-4D97-AF65-F5344CB8AC3E}">
        <p14:creationId xmlns:p14="http://schemas.microsoft.com/office/powerpoint/2010/main" val="18152735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E3EA6-C6A9-476A-A4DA-E40B8885CA77}"/>
              </a:ext>
            </a:extLst>
          </p:cNvPr>
          <p:cNvSpPr>
            <a:spLocks noGrp="1"/>
          </p:cNvSpPr>
          <p:nvPr>
            <p:ph type="title"/>
          </p:nvPr>
        </p:nvSpPr>
        <p:spPr/>
        <p:txBody>
          <a:bodyPr/>
          <a:lstStyle/>
          <a:p>
            <a:r>
              <a:rPr lang="en-GB" b="1" dirty="0"/>
              <a:t>More disasters waiting to happen but it could be stopped by having: </a:t>
            </a:r>
          </a:p>
        </p:txBody>
      </p:sp>
      <p:sp>
        <p:nvSpPr>
          <p:cNvPr id="4" name="Content Placeholder 3">
            <a:extLst>
              <a:ext uri="{FF2B5EF4-FFF2-40B4-BE49-F238E27FC236}">
                <a16:creationId xmlns:a16="http://schemas.microsoft.com/office/drawing/2014/main" id="{2D380FC8-D9E6-14CF-70E3-B2BB2346E037}"/>
              </a:ext>
            </a:extLst>
          </p:cNvPr>
          <p:cNvSpPr>
            <a:spLocks noGrp="1"/>
          </p:cNvSpPr>
          <p:nvPr>
            <p:ph idx="1"/>
          </p:nvPr>
        </p:nvSpPr>
        <p:spPr/>
        <p:txBody>
          <a:bodyPr/>
          <a:lstStyle/>
          <a:p>
            <a:r>
              <a:rPr lang="en-GB" dirty="0"/>
              <a:t>Appropriately trained practitioners who are required to achieve the JCCP training standards to be on a professional register open to the public</a:t>
            </a:r>
          </a:p>
          <a:p>
            <a:r>
              <a:rPr lang="en-GB" dirty="0"/>
              <a:t>Access to a redress scheme</a:t>
            </a:r>
          </a:p>
          <a:p>
            <a:r>
              <a:rPr lang="en-GB" dirty="0"/>
              <a:t>Premises standards to be adhered to and inspected</a:t>
            </a:r>
          </a:p>
          <a:p>
            <a:r>
              <a:rPr lang="en-GB" dirty="0"/>
              <a:t>MHRA to take action re wholesale supplies of these drugs and fillers– MHRA are being receptive which is excellent</a:t>
            </a:r>
          </a:p>
          <a:p>
            <a:r>
              <a:rPr lang="en-GB" dirty="0"/>
              <a:t> Other regulators should follow the MHRA’s leadership   </a:t>
            </a:r>
          </a:p>
        </p:txBody>
      </p:sp>
      <p:sp>
        <p:nvSpPr>
          <p:cNvPr id="8" name="Rectangle 6">
            <a:extLst>
              <a:ext uri="{FF2B5EF4-FFF2-40B4-BE49-F238E27FC236}">
                <a16:creationId xmlns:a16="http://schemas.microsoft.com/office/drawing/2014/main" id="{49BE8E93-2EFC-4A1F-9ABB-54DAA3AC1CBD}"/>
              </a:ext>
            </a:extLst>
          </p:cNvPr>
          <p:cNvSpPr>
            <a:spLocks noChangeArrowheads="1"/>
          </p:cNvSpPr>
          <p:nvPr/>
        </p:nvSpPr>
        <p:spPr bwMode="auto">
          <a:xfrm>
            <a:off x="688212" y="2274838"/>
            <a:ext cx="6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1" u="none" strike="noStrike" cap="none" normalizeH="0" baseline="0" dirty="0">
                <a:ln>
                  <a:noFill/>
                </a:ln>
                <a:solidFill>
                  <a:srgbClr val="302C6D"/>
                </a:solidFill>
                <a:effectLst/>
                <a:latin typeface="brandon-grot-w01-light"/>
              </a:rPr>
              <a:t>​</a:t>
            </a:r>
            <a:endParaRPr kumimoji="0" lang="en-US" altLang="en-US" sz="22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AB288A60-EF3D-47C0-973B-B6FFCFA7088D}"/>
              </a:ext>
            </a:extLst>
          </p:cNvPr>
          <p:cNvSpPr>
            <a:spLocks noChangeArrowheads="1"/>
          </p:cNvSpPr>
          <p:nvPr/>
        </p:nvSpPr>
        <p:spPr bwMode="auto">
          <a:xfrm>
            <a:off x="688212" y="4536995"/>
            <a:ext cx="61943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40292345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ACE6-94B7-43B0-B820-353F5A2B0C04}"/>
              </a:ext>
            </a:extLst>
          </p:cNvPr>
          <p:cNvSpPr>
            <a:spLocks noGrp="1"/>
          </p:cNvSpPr>
          <p:nvPr>
            <p:ph type="title"/>
          </p:nvPr>
        </p:nvSpPr>
        <p:spPr/>
        <p:txBody>
          <a:bodyPr>
            <a:normAutofit fontScale="90000"/>
          </a:bodyPr>
          <a:lstStyle/>
          <a:p>
            <a:r>
              <a:rPr lang="en-GB" dirty="0"/>
              <a:t>But it is a jungle out there! </a:t>
            </a:r>
            <a:br>
              <a:rPr lang="en-GB" dirty="0"/>
            </a:br>
            <a:r>
              <a:rPr lang="en-GB" dirty="0"/>
              <a:t>It is the patients that will get eaten if practitioners are not adequately trained. </a:t>
            </a:r>
          </a:p>
        </p:txBody>
      </p:sp>
      <p:pic>
        <p:nvPicPr>
          <p:cNvPr id="5" name="Content Placeholder 4" descr="A lion in a grassy field&#10;&#10;Description automatically generated">
            <a:extLst>
              <a:ext uri="{FF2B5EF4-FFF2-40B4-BE49-F238E27FC236}">
                <a16:creationId xmlns:a16="http://schemas.microsoft.com/office/drawing/2014/main" id="{AFE56032-1E64-4647-A085-D54460D868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687317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449</Words>
  <Application>Microsoft Office PowerPoint</Application>
  <PresentationFormat>Widescreen</PresentationFormat>
  <Paragraphs>26</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brandon-grot-w01-light</vt:lpstr>
      <vt:lpstr>Calibri</vt:lpstr>
      <vt:lpstr>Calibri Light</vt:lpstr>
      <vt:lpstr>Office Theme</vt:lpstr>
      <vt:lpstr>Learning from a Complaint</vt:lpstr>
      <vt:lpstr>A very concerning Complaint</vt:lpstr>
      <vt:lpstr>How did this patient get this infection?</vt:lpstr>
      <vt:lpstr>More disasters waiting to happen but it could be stopped by having: </vt:lpstr>
      <vt:lpstr>But it is a jungle out there!  It is the patients that will get eaten if practitioners are not adequately trained.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 by Education &amp; Training Providers- Misleading or Misinformed? </dc:title>
  <dc:creator>sally.taber@btinternet.com</dc:creator>
  <cp:lastModifiedBy>Sally Taber</cp:lastModifiedBy>
  <cp:revision>12</cp:revision>
  <dcterms:created xsi:type="dcterms:W3CDTF">2019-10-10T15:22:44Z</dcterms:created>
  <dcterms:modified xsi:type="dcterms:W3CDTF">2022-06-13T18:02:56Z</dcterms:modified>
</cp:coreProperties>
</file>